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1" r:id="rId4"/>
    <p:sldId id="322" r:id="rId5"/>
    <p:sldId id="323" r:id="rId6"/>
    <p:sldId id="324" r:id="rId7"/>
    <p:sldId id="327" r:id="rId8"/>
    <p:sldId id="325" r:id="rId9"/>
    <p:sldId id="326" r:id="rId10"/>
    <p:sldId id="317" r:id="rId11"/>
    <p:sldId id="257" r:id="rId12"/>
    <p:sldId id="267" r:id="rId13"/>
    <p:sldId id="259" r:id="rId14"/>
    <p:sldId id="262" r:id="rId15"/>
    <p:sldId id="263" r:id="rId16"/>
    <p:sldId id="264" r:id="rId17"/>
    <p:sldId id="265" r:id="rId18"/>
    <p:sldId id="266" r:id="rId19"/>
    <p:sldId id="318" r:id="rId20"/>
    <p:sldId id="268" r:id="rId21"/>
    <p:sldId id="278" r:id="rId22"/>
    <p:sldId id="269" r:id="rId23"/>
    <p:sldId id="271" r:id="rId24"/>
    <p:sldId id="270" r:id="rId25"/>
    <p:sldId id="272" r:id="rId26"/>
    <p:sldId id="273" r:id="rId27"/>
    <p:sldId id="274" r:id="rId28"/>
    <p:sldId id="275" r:id="rId29"/>
    <p:sldId id="295" r:id="rId30"/>
    <p:sldId id="276" r:id="rId31"/>
    <p:sldId id="277" r:id="rId32"/>
    <p:sldId id="279" r:id="rId33"/>
    <p:sldId id="280" r:id="rId34"/>
    <p:sldId id="281" r:id="rId35"/>
    <p:sldId id="283" r:id="rId36"/>
    <p:sldId id="285" r:id="rId37"/>
    <p:sldId id="286" r:id="rId38"/>
    <p:sldId id="287" r:id="rId39"/>
    <p:sldId id="288" r:id="rId40"/>
    <p:sldId id="289" r:id="rId41"/>
    <p:sldId id="282" r:id="rId42"/>
    <p:sldId id="314" r:id="rId43"/>
    <p:sldId id="315" r:id="rId44"/>
    <p:sldId id="312" r:id="rId45"/>
    <p:sldId id="290" r:id="rId46"/>
    <p:sldId id="291" r:id="rId47"/>
    <p:sldId id="304" r:id="rId48"/>
    <p:sldId id="293" r:id="rId49"/>
    <p:sldId id="292" r:id="rId50"/>
    <p:sldId id="296" r:id="rId51"/>
    <p:sldId id="297" r:id="rId52"/>
    <p:sldId id="298" r:id="rId53"/>
    <p:sldId id="299" r:id="rId54"/>
    <p:sldId id="300" r:id="rId55"/>
    <p:sldId id="301" r:id="rId56"/>
    <p:sldId id="319" r:id="rId57"/>
    <p:sldId id="305" r:id="rId58"/>
    <p:sldId id="306" r:id="rId59"/>
    <p:sldId id="303" r:id="rId60"/>
    <p:sldId id="308" r:id="rId61"/>
    <p:sldId id="307" r:id="rId62"/>
    <p:sldId id="309" r:id="rId63"/>
    <p:sldId id="320" r:id="rId64"/>
    <p:sldId id="310" r:id="rId65"/>
    <p:sldId id="311" r:id="rId66"/>
    <p:sldId id="313" r:id="rId67"/>
  </p:sldIdLst>
  <p:sldSz cx="10058400" cy="75438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8D33E-2871-472D-B5B3-925742EDAA62}" v="2" dt="2026-02-13T23:20:57.597"/>
    <p1510:client id="{66AE3F3B-2285-143C-2CA2-85F87E6E012D}" v="1" dt="2026-02-15T21:58:52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812" y="276"/>
      </p:cViewPr>
      <p:guideLst>
        <p:guide orient="horz" pos="2376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343468"/>
            <a:ext cx="8549640" cy="1617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274820"/>
            <a:ext cx="7040880" cy="19278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02102"/>
            <a:ext cx="2263140" cy="6436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02102"/>
            <a:ext cx="6621780" cy="6436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847591"/>
            <a:ext cx="8549640" cy="1498283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197384"/>
            <a:ext cx="8549640" cy="165020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760220"/>
            <a:ext cx="4442460" cy="497856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760220"/>
            <a:ext cx="4442460" cy="497856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688624"/>
            <a:ext cx="4444207" cy="70373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392363"/>
            <a:ext cx="4444207" cy="434641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688624"/>
            <a:ext cx="4445953" cy="703739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392363"/>
            <a:ext cx="4445953" cy="434641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0355"/>
            <a:ext cx="3309144" cy="12782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6" y="300355"/>
            <a:ext cx="5622925" cy="6438424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578610"/>
            <a:ext cx="3309144" cy="5160169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280660"/>
            <a:ext cx="6035040" cy="62341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74052"/>
            <a:ext cx="6035040" cy="452628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904072"/>
            <a:ext cx="6035040" cy="88534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02101"/>
            <a:ext cx="9052560" cy="12573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60220"/>
            <a:ext cx="9052560" cy="4978560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991986"/>
            <a:ext cx="2346960" cy="401637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5402-4BF5-4387-8678-B31E99CE4154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991986"/>
            <a:ext cx="3185160" cy="401637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991986"/>
            <a:ext cx="2346960" cy="401637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C7FB-1AA0-424D-9EDD-03B56AD973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0282" r="17052" b="1"/>
          <a:stretch>
            <a:fillRect/>
          </a:stretch>
        </p:blipFill>
        <p:spPr bwMode="auto">
          <a:xfrm>
            <a:off x="-2514" y="-55928"/>
            <a:ext cx="10132982" cy="7599728"/>
          </a:xfrm>
          <a:prstGeom prst="rect">
            <a:avLst/>
          </a:prstGeom>
          <a:noFill/>
        </p:spPr>
      </p:pic>
      <p:sp>
        <p:nvSpPr>
          <p:cNvPr id="1057" name="Rectangle 105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28362"/>
            <a:ext cx="10058399" cy="347836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704850" y="5372408"/>
            <a:ext cx="8298180" cy="1051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 Building Systems, L.L.C.</a:t>
            </a:r>
            <a:endParaRPr lang="en-US" sz="5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480206"/>
            <a:ext cx="8298180" cy="1410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rgbClr val="FFFFFF"/>
                </a:solidFill>
              </a:rPr>
              <a:t>Permanent Buildings with Modular Construction</a:t>
            </a: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4a Surveyor's  truck, equipme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76616" y="-110765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 good survey is essential to a good start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047b north trench, reb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Foundation footings are dug and rebar installed in preparation for pouring the concrete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53e fresh concrete, re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Concrete footings are poured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85c on the lev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334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6" y="5848964"/>
            <a:ext cx="9249014" cy="819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</a:rPr>
              <a:t>Concrete blocks are laid to created  a foundation stem wall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und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6" y="5848964"/>
            <a:ext cx="9249014" cy="8193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  <a:t>Finished foundation, height determined by flood zone, ready for installation of modules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71a  Modular Builder Factory, Steel Frame, de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6" y="5848964"/>
            <a:ext cx="9249014" cy="819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500" b="1">
                <a:solidFill>
                  <a:schemeClr val="tx1">
                    <a:lumMod val="85000"/>
                    <a:lumOff val="15000"/>
                  </a:schemeClr>
                </a:solidFill>
              </a:rPr>
              <a:t>While site work is being done the factory is busy building the modules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IMG_0071c Insulated W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IMG_0073a Assembling Ceiling Inse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73c Ceiling Insert with Partition Ra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360152" cy="7541580"/>
          </a:xfrm>
        </p:spPr>
      </p:pic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73e Completed Modu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3200" cy="7772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8400" cy="7543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398" y="-1"/>
            <a:ext cx="10058399" cy="754379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485900"/>
            <a:ext cx="2605961" cy="429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900" b="1"/>
              <a:t>All successful projects begin with proper preparation and planning with designers and engineers.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900" b="1"/>
              <a:t>These meetings are key to producing all the necessary plans for the project.</a:t>
            </a:r>
          </a:p>
        </p:txBody>
      </p:sp>
      <p:pic>
        <p:nvPicPr>
          <p:cNvPr id="2" name="Picture 1" descr="IMG_0003a CPC meeting.JPG"/>
          <p:cNvPicPr>
            <a:picLocks noChangeAspect="1"/>
          </p:cNvPicPr>
          <p:nvPr/>
        </p:nvPicPr>
        <p:blipFill>
          <a:blip r:embed="rId2" cstate="print"/>
          <a:srcRect l="15328" r="26842"/>
          <a:stretch>
            <a:fillRect/>
          </a:stretch>
        </p:blipFill>
        <p:spPr>
          <a:xfrm>
            <a:off x="4082255" y="1"/>
            <a:ext cx="5976145" cy="75437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97a modules 3 and 4 at g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6" y="5848964"/>
            <a:ext cx="9249014" cy="819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</a:rPr>
              <a:t>Site is ready and modules delivered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0123b modules 6 and 7 arriving.JPG"/>
          <p:cNvPicPr>
            <a:picLocks noChangeAspect="1"/>
          </p:cNvPicPr>
          <p:nvPr/>
        </p:nvPicPr>
        <p:blipFill>
          <a:blip r:embed="rId2" cstate="print"/>
          <a:srcRect t="18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0091c modules 1,2 and piles_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3201" cy="7543800"/>
          </a:xfrm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e1.jpg"/>
          <p:cNvPicPr>
            <a:picLocks noChangeAspect="1"/>
          </p:cNvPicPr>
          <p:nvPr/>
        </p:nvPicPr>
        <p:blipFill>
          <a:blip r:embed="rId2" cstate="print"/>
          <a:srcRect r="3001" b="1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Crane is rigged and in position to place modules on foundation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9f rigging mod 4, mod 5-righ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Rigging and straps placed around module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5c over the foundat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Module “flies” toward foundation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5d moving into p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5e first touch, first modu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Touchdown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5f module 1 in place.JPG"/>
          <p:cNvPicPr>
            <a:picLocks noChangeAspect="1"/>
          </p:cNvPicPr>
          <p:nvPr/>
        </p:nvPicPr>
        <p:blipFill>
          <a:blip r:embed="rId2" cstate="print"/>
          <a:srcRect r="1000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Module one lands on foundation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6 more to go!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7c welding to steel foundation pla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Once in place the module frame is welded to the foundation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Conceptual Plan</a:t>
            </a:r>
          </a:p>
        </p:txBody>
      </p:sp>
      <p:pic>
        <p:nvPicPr>
          <p:cNvPr id="2" name="Picture 1" descr="PBCPlan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727" y="612907"/>
            <a:ext cx="8512945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3b module 2 passing overhea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Second Module on the way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5b snugging mod 2 to mod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Second Module landing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3c five modules in pla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5 Modules in place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0058398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0151b front, northeast corner.JPG"/>
          <p:cNvPicPr>
            <a:picLocks noChangeAspect="1"/>
          </p:cNvPicPr>
          <p:nvPr/>
        </p:nvPicPr>
        <p:blipFill>
          <a:blip r:embed="rId2" cstate="print"/>
          <a:srcRect l="28869" r="4463" b="-2"/>
          <a:stretch>
            <a:fillRect/>
          </a:stretch>
        </p:blipFill>
        <p:spPr>
          <a:xfrm>
            <a:off x="5029221" y="-38937"/>
            <a:ext cx="5029179" cy="5657836"/>
          </a:xfrm>
          <a:prstGeom prst="rect">
            <a:avLst/>
          </a:prstGeom>
        </p:spPr>
      </p:pic>
      <p:pic>
        <p:nvPicPr>
          <p:cNvPr id="3" name="Picture 2" descr="IMG_0151e back of clubhouse - Copy.JPG"/>
          <p:cNvPicPr>
            <a:picLocks noChangeAspect="1"/>
          </p:cNvPicPr>
          <p:nvPr/>
        </p:nvPicPr>
        <p:blipFill>
          <a:blip r:embed="rId3" cstate="print"/>
          <a:srcRect l="21460" r="11871" b="-2"/>
          <a:stretch>
            <a:fillRect/>
          </a:stretch>
        </p:blipFill>
        <p:spPr>
          <a:xfrm>
            <a:off x="-19050" y="9"/>
            <a:ext cx="5029199" cy="5657836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7847"/>
            <a:ext cx="10058399" cy="1885953"/>
          </a:xfrm>
          <a:prstGeom prst="rect">
            <a:avLst/>
          </a:prstGeom>
          <a:ln>
            <a:noFill/>
          </a:ln>
          <a:effectLst>
            <a:outerShdw blurRad="596900" dist="330200" dir="1080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6382" y="5946550"/>
            <a:ext cx="9267218" cy="1288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 7 modules in place in just </a:t>
            </a:r>
            <a:r>
              <a:rPr lang="en-US" sz="38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one</a:t>
            </a:r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Day!</a:t>
            </a:r>
          </a:p>
        </p:txBody>
      </p:sp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3b east side w lath appli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Lath going on in preparation for stucco finish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7c applying stucco, front wall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027402" cy="7772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3a front wall stucco -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513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Finished Stucco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1c -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Roof trusses are flown into position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5h Clubhouse west side, some trusses installed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284791" cy="7772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1e screwing down roof panel - Copy.jpg"/>
          <p:cNvPicPr>
            <a:picLocks noChangeAspect="1"/>
          </p:cNvPicPr>
          <p:nvPr/>
        </p:nvPicPr>
        <p:blipFill>
          <a:blip r:embed="rId2" cstate="print"/>
          <a:srcRect r="1999" b="-1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Metal Roof finish installed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Site Plan</a:t>
            </a:r>
          </a:p>
        </p:txBody>
      </p:sp>
      <p:pic>
        <p:nvPicPr>
          <p:cNvPr id="4" name="Picture 3" descr="Site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619" y="612907"/>
            <a:ext cx="8213161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5d silver metal roo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Roof is complete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1a painting front w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Paint goes 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3b east side of build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Construction of decks and ramp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5c rear de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83628" cy="7772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47b rear sidewal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Sidewalks are poured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5a Activities Room from side do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Interior of building received from factory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0167h in Hall, left-Storage Rm, r-Auditorium door - Copy.JPG"/>
          <p:cNvPicPr>
            <a:picLocks noChangeAspect="1"/>
          </p:cNvPicPr>
          <p:nvPr/>
        </p:nvPicPr>
        <p:blipFill>
          <a:blip r:embed="rId2" cstate="print"/>
          <a:srcRect t="18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2c Activity Room Rear Window Wall -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Folding Glass Wall installed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3ac trim painting Activities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Drywall finished and painted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7a Activities Room pa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Engineered Building Plan</a:t>
            </a:r>
          </a:p>
        </p:txBody>
      </p:sp>
      <p:pic>
        <p:nvPicPr>
          <p:cNvPr id="3" name="Picture 2" descr="Engineered Building Plan.jpg"/>
          <p:cNvPicPr>
            <a:picLocks noChangeAspect="1"/>
          </p:cNvPicPr>
          <p:nvPr/>
        </p:nvPicPr>
        <p:blipFill>
          <a:blip r:embed="rId2" cstate="print"/>
          <a:srcRect l="10238" r="11715" b="-2"/>
          <a:stretch>
            <a:fillRect/>
          </a:stretch>
        </p:blipFill>
        <p:spPr>
          <a:xfrm>
            <a:off x="2240288" y="612907"/>
            <a:ext cx="5577823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9a entry hall toward kitchen, Act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Ceramic Tiles installed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0209b hall to exercise rm, library.JPG"/>
          <p:cNvPicPr>
            <a:picLocks noChangeAspect="1"/>
          </p:cNvPicPr>
          <p:nvPr/>
        </p:nvPicPr>
        <p:blipFill>
          <a:blip r:embed="rId2" cstate="print"/>
          <a:srcRect t="18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3b kitchen cabine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Kitchen cabinets installed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5b kitch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1ba electrician, main panel.jpg"/>
          <p:cNvPicPr>
            <a:picLocks noChangeAspect="1"/>
          </p:cNvPicPr>
          <p:nvPr/>
        </p:nvPicPr>
        <p:blipFill>
          <a:blip r:embed="rId2" cstate="print"/>
          <a:srcRect t="3805" b="6909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Electrical, Plumbing and Air Conditioning are completed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54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0263b outside main electrical panel.JPG"/>
          <p:cNvPicPr>
            <a:picLocks noChangeAspect="1"/>
          </p:cNvPicPr>
          <p:nvPr/>
        </p:nvPicPr>
        <p:blipFill>
          <a:blip r:embed="rId2" cstate="print"/>
          <a:srcRect t="18"/>
          <a:stretch>
            <a:fillRect/>
          </a:stretch>
        </p:blipFill>
        <p:spPr>
          <a:xfrm>
            <a:off x="20" y="1410"/>
            <a:ext cx="10058380" cy="75423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3c a-c units comple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eting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Finished Ceiling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72a sliding partitions installed.jpg"/>
          <p:cNvPicPr>
            <a:picLocks noChangeAspect="1"/>
          </p:cNvPicPr>
          <p:nvPr/>
        </p:nvPicPr>
        <p:blipFill>
          <a:blip r:embed="rId2" cstate="print"/>
          <a:srcRect t="2597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Folding Room Partition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9b 2nd bathroom, m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Women’s Restroom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Elevations</a:t>
            </a:r>
          </a:p>
        </p:txBody>
      </p:sp>
      <p:pic>
        <p:nvPicPr>
          <p:cNvPr id="2" name="Picture 1" descr="Elevations.jpg"/>
          <p:cNvPicPr>
            <a:picLocks noChangeAspect="1"/>
          </p:cNvPicPr>
          <p:nvPr/>
        </p:nvPicPr>
        <p:blipFill>
          <a:blip r:embed="rId2" cstate="print"/>
          <a:srcRect l="7139" r="19747" b="2"/>
          <a:stretch>
            <a:fillRect/>
          </a:stretch>
        </p:blipFill>
        <p:spPr>
          <a:xfrm>
            <a:off x="2240318" y="612907"/>
            <a:ext cx="5577763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pericobayclub.org/pericobay/picture/18d20b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" y="10"/>
            <a:ext cx="10058380" cy="7543790"/>
          </a:xfrm>
          <a:prstGeom prst="rect">
            <a:avLst/>
          </a:prstGeom>
          <a:noFill/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Auditorium with stage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Screened Deck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rcise Ro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Exercise Room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69e resurfaced, lines painted.jpg"/>
          <p:cNvPicPr>
            <a:picLocks noChangeAspect="1"/>
          </p:cNvPicPr>
          <p:nvPr/>
        </p:nvPicPr>
        <p:blipFill>
          <a:blip r:embed="rId2" cstate="print"/>
          <a:srcRect b="662"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Landscaping and Parking Lot Complete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ubhou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" y="10"/>
            <a:ext cx="10058380" cy="75437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56"/>
            <a:ext cx="10058400" cy="81020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2196" y="5848964"/>
            <a:ext cx="9249014" cy="819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Project completed in just 3 months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66181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748337"/>
            <a:ext cx="100584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543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7" name="Rectangle 210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6903" r="12430"/>
          <a:stretch>
            <a:fillRect/>
          </a:stretch>
        </p:blipFill>
        <p:spPr bwMode="auto">
          <a:xfrm>
            <a:off x="-2513" y="10"/>
            <a:ext cx="10058398" cy="7543790"/>
          </a:xfrm>
          <a:prstGeom prst="rect">
            <a:avLst/>
          </a:prstGeom>
          <a:noFill/>
        </p:spPr>
      </p:pic>
      <p:sp>
        <p:nvSpPr>
          <p:cNvPr id="2108" name="Rectangle 210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28362"/>
            <a:ext cx="10058399" cy="347836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05256" y="358105"/>
            <a:ext cx="8298180" cy="393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 Building Systems, L.L.C.</a:t>
            </a:r>
            <a:endParaRPr lang="en-US" sz="5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542" y="4479247"/>
            <a:ext cx="8298180" cy="1410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</a:rPr>
              <a:t>For Information regarding your project call: </a:t>
            </a:r>
            <a:br>
              <a:rPr lang="en-US" sz="2400" b="1">
                <a:solidFill>
                  <a:srgbClr val="FFFFFF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954-494-0737</a:t>
            </a:r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Foundation Plan</a:t>
            </a:r>
          </a:p>
        </p:txBody>
      </p:sp>
      <p:pic>
        <p:nvPicPr>
          <p:cNvPr id="2" name="Picture 1" descr="Foundation Plan.jpg"/>
          <p:cNvPicPr>
            <a:picLocks noChangeAspect="1"/>
          </p:cNvPicPr>
          <p:nvPr/>
        </p:nvPicPr>
        <p:blipFill>
          <a:blip r:embed="rId2" cstate="print"/>
          <a:srcRect l="13952" r="12934" b="2"/>
          <a:stretch>
            <a:fillRect/>
          </a:stretch>
        </p:blipFill>
        <p:spPr>
          <a:xfrm>
            <a:off x="2240319" y="612907"/>
            <a:ext cx="5577761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4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515" y="5893955"/>
            <a:ext cx="8675370" cy="103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Roof Truss Plan</a:t>
            </a:r>
          </a:p>
        </p:txBody>
      </p:sp>
      <p:pic>
        <p:nvPicPr>
          <p:cNvPr id="2" name="Picture 1" descr="Truss Plan.jpg"/>
          <p:cNvPicPr>
            <a:picLocks noChangeAspect="1"/>
          </p:cNvPicPr>
          <p:nvPr/>
        </p:nvPicPr>
        <p:blipFill>
          <a:blip r:embed="rId2" cstate="print"/>
          <a:srcRect l="22381" r="4505" b="2"/>
          <a:stretch>
            <a:fillRect/>
          </a:stretch>
        </p:blipFill>
        <p:spPr>
          <a:xfrm>
            <a:off x="2240319" y="612907"/>
            <a:ext cx="5577761" cy="50921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5" cy="754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515" y="203285"/>
            <a:ext cx="8675370" cy="1656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Deck and Ramp Plan</a:t>
            </a:r>
          </a:p>
        </p:txBody>
      </p:sp>
      <p:pic>
        <p:nvPicPr>
          <p:cNvPr id="2" name="Picture 1" descr="Deck and Ramp Plan.jpg"/>
          <p:cNvPicPr>
            <a:picLocks noChangeAspect="1"/>
          </p:cNvPicPr>
          <p:nvPr/>
        </p:nvPicPr>
        <p:blipFill>
          <a:blip r:embed="rId2" cstate="print"/>
          <a:srcRect l="9316" r="17570" b="2"/>
          <a:stretch>
            <a:fillRect/>
          </a:stretch>
        </p:blipFill>
        <p:spPr>
          <a:xfrm>
            <a:off x="2346857" y="2029968"/>
            <a:ext cx="5362166" cy="489533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Custom</PresentationFormat>
  <Paragraphs>54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Concrete blocks are laid to created  a foundation stem wall</vt:lpstr>
      <vt:lpstr>Finished foundation, height determined by flood zone, ready for installation of modules</vt:lpstr>
      <vt:lpstr>While site work is being done the factory is busy building the modules</vt:lpstr>
      <vt:lpstr>PowerPoint Presentation</vt:lpstr>
      <vt:lpstr>PowerPoint Presentation</vt:lpstr>
      <vt:lpstr>PowerPoint Presentation</vt:lpstr>
      <vt:lpstr>PowerPoint Presentation</vt:lpstr>
      <vt:lpstr>Site is ready and modules delivered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</dc:creator>
  <cp:lastModifiedBy>John Pohlman</cp:lastModifiedBy>
  <cp:revision>3</cp:revision>
  <dcterms:created xsi:type="dcterms:W3CDTF">2015-02-14T23:05:00Z</dcterms:created>
  <dcterms:modified xsi:type="dcterms:W3CDTF">2026-02-15T22:33:05Z</dcterms:modified>
</cp:coreProperties>
</file>